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5" r:id="rId4"/>
    <p:sldId id="258" r:id="rId5"/>
    <p:sldId id="262" r:id="rId6"/>
    <p:sldId id="264" r:id="rId7"/>
    <p:sldId id="265" r:id="rId8"/>
    <p:sldId id="269" r:id="rId9"/>
    <p:sldId id="268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49" d="100"/>
          <a:sy n="49" d="100"/>
        </p:scale>
        <p:origin x="-96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23B503-F13B-44E2-BF01-EABF671BC74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8B07E-E805-441C-B852-62D049491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By:</a:t>
            </a:r>
          </a:p>
          <a:p>
            <a:r>
              <a:rPr lang="en-US" sz="3200" dirty="0" smtClean="0"/>
              <a:t>Stephen Bonk</a:t>
            </a:r>
          </a:p>
          <a:p>
            <a:r>
              <a:rPr lang="en-US" sz="3200" dirty="0" smtClean="0"/>
              <a:t>Joseph Moore</a:t>
            </a:r>
          </a:p>
          <a:p>
            <a:r>
              <a:rPr lang="en-US" sz="3200" dirty="0" smtClean="0"/>
              <a:t>Kevin </a:t>
            </a:r>
            <a:r>
              <a:rPr lang="en-US" sz="3200" dirty="0" err="1" smtClean="0"/>
              <a:t>Dischino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Thailand </a:t>
            </a:r>
            <a:r>
              <a:rPr lang="en-US" sz="4800" dirty="0" smtClean="0"/>
              <a:t>Water Supply System Project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Distribution System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dirty="0" smtClean="0"/>
              <a:t>Split Section A into Pipe Branches</a:t>
            </a:r>
          </a:p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dirty="0" smtClean="0"/>
              <a:t>Maximum Hourly Flow per Year: </a:t>
            </a:r>
          </a:p>
          <a:p>
            <a:pPr lvl="2">
              <a:spcBef>
                <a:spcPts val="800"/>
              </a:spcBef>
              <a:spcAft>
                <a:spcPts val="1000"/>
              </a:spcAft>
            </a:pPr>
            <a:r>
              <a:rPr lang="en-US" sz="2800" dirty="0" smtClean="0"/>
              <a:t>2.207x10^-4 </a:t>
            </a:r>
            <a:r>
              <a:rPr lang="en-US" sz="2800" dirty="0" err="1" smtClean="0"/>
              <a:t>cfs</a:t>
            </a:r>
            <a:r>
              <a:rPr lang="en-US" sz="2800" dirty="0" smtClean="0"/>
              <a:t> for each household</a:t>
            </a:r>
          </a:p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dirty="0" smtClean="0"/>
              <a:t>Determine flow through each Pipe</a:t>
            </a:r>
          </a:p>
          <a:p>
            <a:pPr>
              <a:spcBef>
                <a:spcPts val="800"/>
              </a:spcBef>
              <a:spcAft>
                <a:spcPts val="1800"/>
              </a:spcAft>
            </a:pPr>
            <a:r>
              <a:rPr lang="en-US" dirty="0" smtClean="0"/>
              <a:t>Darcy – </a:t>
            </a:r>
            <a:r>
              <a:rPr lang="en-US" dirty="0" err="1" smtClean="0"/>
              <a:t>Weisbach</a:t>
            </a:r>
            <a:r>
              <a:rPr lang="en-US" dirty="0" smtClean="0"/>
              <a:t> Equation</a:t>
            </a:r>
          </a:p>
          <a:p>
            <a:pPr lvl="2">
              <a:spcBef>
                <a:spcPts val="800"/>
              </a:spcBef>
              <a:spcAft>
                <a:spcPts val="1000"/>
              </a:spcAft>
            </a:pPr>
            <a:r>
              <a:rPr lang="en-US" sz="2600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029200"/>
            <a:ext cx="3105150" cy="92392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A Schematic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24324" cy="447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Pipe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Maximum Velocity between 10-20ft/s</a:t>
            </a:r>
          </a:p>
          <a:p>
            <a:r>
              <a:rPr lang="en-US" dirty="0" smtClean="0"/>
              <a:t>Find Minimum Diameter needed (A = Q/V)</a:t>
            </a:r>
          </a:p>
          <a:p>
            <a:pPr lvl="1"/>
            <a:r>
              <a:rPr lang="en-US" sz="3000" dirty="0" smtClean="0"/>
              <a:t>For Pipe 1 of 13Q:</a:t>
            </a:r>
          </a:p>
          <a:p>
            <a:pPr lvl="2"/>
            <a:r>
              <a:rPr lang="en-US" sz="2800" dirty="0" err="1" smtClean="0"/>
              <a:t>Diam</a:t>
            </a:r>
            <a:r>
              <a:rPr lang="en-US" sz="2800" dirty="0" smtClean="0"/>
              <a:t> = 0.16” – 0.23”</a:t>
            </a:r>
          </a:p>
          <a:p>
            <a:r>
              <a:rPr lang="en-US" dirty="0" smtClean="0"/>
              <a:t> For 0.25” Diameter </a:t>
            </a:r>
          </a:p>
          <a:p>
            <a:pPr lvl="1"/>
            <a:r>
              <a:rPr lang="en-US" dirty="0" smtClean="0"/>
              <a:t>Head Loss = 658 feet (Too Large)</a:t>
            </a:r>
          </a:p>
          <a:p>
            <a:r>
              <a:rPr lang="en-US" dirty="0" smtClean="0"/>
              <a:t> For 1” Diameter – Head Loss = 0.98 feet</a:t>
            </a:r>
          </a:p>
          <a:p>
            <a:r>
              <a:rPr lang="en-US" dirty="0" smtClean="0"/>
              <a:t> For 2” Diameter – Head Loss = 0.0242 feet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Headloss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1” Diameter – 3.025 feet</a:t>
            </a:r>
          </a:p>
          <a:p>
            <a:r>
              <a:rPr lang="en-US" dirty="0" smtClean="0"/>
              <a:t>2” Diameter – 0.079 feet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Future…</a:t>
            </a:r>
          </a:p>
          <a:p>
            <a:pPr lvl="1"/>
            <a:r>
              <a:rPr lang="en-US" dirty="0" smtClean="0"/>
              <a:t>Will be Utilizing WaterCAD to analyze entire village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Soil Profile</a:t>
            </a:r>
          </a:p>
          <a:p>
            <a:pPr lvl="1"/>
            <a:r>
              <a:rPr lang="en-US" sz="2400" dirty="0" smtClean="0"/>
              <a:t>γ=105 </a:t>
            </a:r>
            <a:r>
              <a:rPr lang="en-US" sz="2400" dirty="0" err="1" smtClean="0"/>
              <a:t>pcf</a:t>
            </a:r>
            <a:r>
              <a:rPr lang="en-US" sz="2400" dirty="0" smtClean="0"/>
              <a:t> </a:t>
            </a:r>
            <a:r>
              <a:rPr lang="el-GR" sz="2400" dirty="0" smtClean="0"/>
              <a:t>φ</a:t>
            </a:r>
            <a:r>
              <a:rPr lang="en-US" sz="2400" dirty="0" smtClean="0"/>
              <a:t> = 30</a:t>
            </a:r>
            <a:r>
              <a:rPr lang="en-US" sz="2400" baseline="30000" dirty="0" smtClean="0"/>
              <a:t>o </a:t>
            </a:r>
            <a:r>
              <a:rPr lang="en-US" sz="2400" dirty="0" smtClean="0"/>
              <a:t>c = 0 </a:t>
            </a:r>
            <a:r>
              <a:rPr lang="en-US" sz="2400" dirty="0" err="1" smtClean="0"/>
              <a:t>psf</a:t>
            </a:r>
            <a:r>
              <a:rPr lang="en-US" sz="2400" dirty="0" smtClean="0"/>
              <a:t> (Normally Consolidated Soil)</a:t>
            </a:r>
          </a:p>
          <a:p>
            <a:r>
              <a:rPr lang="en-US" sz="2800" dirty="0" smtClean="0"/>
              <a:t>Soil Classification</a:t>
            </a:r>
          </a:p>
          <a:p>
            <a:pPr lvl="1"/>
            <a:r>
              <a:rPr lang="en-US" sz="2400" dirty="0" smtClean="0"/>
              <a:t>USCS: </a:t>
            </a:r>
            <a:r>
              <a:rPr lang="en-US" sz="2400" dirty="0" err="1" smtClean="0"/>
              <a:t>Silty</a:t>
            </a:r>
            <a:r>
              <a:rPr lang="en-US" sz="2400" dirty="0" smtClean="0"/>
              <a:t> or Clayey Sand</a:t>
            </a:r>
          </a:p>
          <a:p>
            <a:r>
              <a:rPr lang="en-US" sz="2800" dirty="0" smtClean="0"/>
              <a:t>Minimum soil characteristics</a:t>
            </a:r>
          </a:p>
          <a:p>
            <a:pPr lvl="1"/>
            <a:r>
              <a:rPr lang="en-US" sz="2400" dirty="0" smtClean="0"/>
              <a:t>γ= 80 </a:t>
            </a:r>
            <a:r>
              <a:rPr lang="en-US" sz="2400" dirty="0" err="1" smtClean="0"/>
              <a:t>pcf</a:t>
            </a:r>
            <a:r>
              <a:rPr lang="en-US" sz="2400" dirty="0" smtClean="0"/>
              <a:t> </a:t>
            </a:r>
            <a:r>
              <a:rPr lang="el-GR" sz="2400" dirty="0" smtClean="0"/>
              <a:t>φ</a:t>
            </a:r>
            <a:r>
              <a:rPr lang="en-US" sz="2400" dirty="0" smtClean="0"/>
              <a:t>= 28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c = 0 </a:t>
            </a:r>
            <a:r>
              <a:rPr lang="en-US" sz="2400" dirty="0" err="1" smtClean="0"/>
              <a:t>psf</a:t>
            </a:r>
            <a:endParaRPr lang="en-US" sz="2400" dirty="0" smtClean="0"/>
          </a:p>
          <a:p>
            <a:r>
              <a:rPr lang="en-US" sz="2800" dirty="0" smtClean="0"/>
              <a:t>Bearing capacity: Min=4000 </a:t>
            </a:r>
            <a:r>
              <a:rPr lang="en-US" sz="2800" dirty="0" err="1" smtClean="0"/>
              <a:t>psf</a:t>
            </a:r>
            <a:r>
              <a:rPr lang="en-US" sz="2800" dirty="0" smtClean="0"/>
              <a:t>, Estimated=13000 </a:t>
            </a:r>
            <a:r>
              <a:rPr lang="en-US" sz="2800" dirty="0" err="1" smtClean="0"/>
              <a:t>psf</a:t>
            </a:r>
            <a:endParaRPr lang="en-US" sz="2800" dirty="0" smtClean="0"/>
          </a:p>
          <a:p>
            <a:r>
              <a:rPr lang="en-US" sz="2800" dirty="0" smtClean="0"/>
              <a:t>Factor of Safety: Estimated=16.1, Min=4.75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63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Tank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Type</a:t>
            </a:r>
            <a:endParaRPr lang="en-US" sz="3200" dirty="0" smtClean="0"/>
          </a:p>
          <a:p>
            <a:pPr lvl="1"/>
            <a:r>
              <a:rPr lang="en-US" dirty="0" smtClean="0"/>
              <a:t>Reinforced Concrete Rectangular Tank (25’x25’x6’)</a:t>
            </a:r>
          </a:p>
          <a:p>
            <a:pPr lvl="1"/>
            <a:r>
              <a:rPr lang="en-US" dirty="0" smtClean="0"/>
              <a:t>Fiberglass or Reinforced Concrete Circular Tank ( Dia.=18’)</a:t>
            </a:r>
          </a:p>
          <a:p>
            <a:pPr lvl="1"/>
            <a:r>
              <a:rPr lang="en-US" dirty="0" smtClean="0"/>
              <a:t>12” thickness of wall and 8” slab.</a:t>
            </a:r>
          </a:p>
          <a:p>
            <a:r>
              <a:rPr lang="en-US" sz="3200" dirty="0" smtClean="0"/>
              <a:t>Availability</a:t>
            </a:r>
          </a:p>
          <a:p>
            <a:pPr lvl="1"/>
            <a:r>
              <a:rPr lang="en-US" dirty="0" smtClean="0"/>
              <a:t>Reinforced Concrete only available, no fiberglass</a:t>
            </a:r>
          </a:p>
          <a:p>
            <a:r>
              <a:rPr lang="en-US" sz="3200" dirty="0" smtClean="0"/>
              <a:t>Cover: Reinforced Concrete or Sheet Metal</a:t>
            </a:r>
            <a:endParaRPr lang="en-US" sz="3200" dirty="0"/>
          </a:p>
          <a:p>
            <a:r>
              <a:rPr lang="en-US" sz="3200" dirty="0" smtClean="0"/>
              <a:t>Placement: Site 3</a:t>
            </a:r>
          </a:p>
          <a:p>
            <a:r>
              <a:rPr lang="en-US" sz="3200" dirty="0" smtClean="0"/>
              <a:t>Construction Time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Material Cost</a:t>
            </a:r>
          </a:p>
          <a:p>
            <a:pPr lvl="1"/>
            <a:r>
              <a:rPr lang="en-US" dirty="0" smtClean="0"/>
              <a:t>Pumping System $6,500</a:t>
            </a:r>
          </a:p>
          <a:p>
            <a:pPr lvl="1"/>
            <a:r>
              <a:rPr lang="en-US" dirty="0" smtClean="0"/>
              <a:t>Reinforced Concrete Tank $8,000</a:t>
            </a:r>
          </a:p>
          <a:p>
            <a:r>
              <a:rPr lang="en-US" dirty="0" smtClean="0"/>
              <a:t>Travel Cost</a:t>
            </a:r>
          </a:p>
          <a:p>
            <a:pPr lvl="1"/>
            <a:r>
              <a:rPr lang="en-US" dirty="0" smtClean="0"/>
              <a:t>$2,500 per person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22461" r="6874" b="48828"/>
          <a:stretch/>
        </p:blipFill>
        <p:spPr bwMode="auto">
          <a:xfrm>
            <a:off x="228600" y="2190751"/>
            <a:ext cx="8686800" cy="218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Site Assessment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Village of </a:t>
            </a:r>
            <a:r>
              <a:rPr lang="en-US" dirty="0" err="1" smtClean="0"/>
              <a:t>Hantham</a:t>
            </a:r>
            <a:r>
              <a:rPr lang="en-US" dirty="0" smtClean="0"/>
              <a:t>: subset of </a:t>
            </a:r>
            <a:r>
              <a:rPr lang="en-US" dirty="0" err="1" smtClean="0"/>
              <a:t>Longkhot</a:t>
            </a:r>
            <a:r>
              <a:rPr lang="en-US" dirty="0" smtClean="0"/>
              <a:t>, Thailand</a:t>
            </a:r>
          </a:p>
          <a:p>
            <a:r>
              <a:rPr lang="en-US" dirty="0" smtClean="0"/>
              <a:t>Inadequate water supply during the dry season</a:t>
            </a:r>
          </a:p>
          <a:p>
            <a:r>
              <a:rPr lang="en-US" dirty="0" smtClean="0"/>
              <a:t>159 Households and 453 People</a:t>
            </a:r>
          </a:p>
          <a:p>
            <a:r>
              <a:rPr lang="en-US" dirty="0" smtClean="0"/>
              <a:t>Average Water Usage: 200 L/day per Household</a:t>
            </a:r>
          </a:p>
          <a:p>
            <a:r>
              <a:rPr lang="en-US" dirty="0" smtClean="0"/>
              <a:t>Gathered Survey Data</a:t>
            </a:r>
          </a:p>
          <a:p>
            <a:r>
              <a:rPr lang="en-US" dirty="0" smtClean="0"/>
              <a:t>Collected Soil Sample</a:t>
            </a:r>
          </a:p>
          <a:p>
            <a:r>
              <a:rPr lang="en-US" dirty="0" smtClean="0"/>
              <a:t>Determined available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Questions or Concerns?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7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8147" t="24540" r="36110" b="14135"/>
          <a:stretch/>
        </p:blipFill>
        <p:spPr bwMode="auto">
          <a:xfrm>
            <a:off x="1447800" y="1371600"/>
            <a:ext cx="6206586" cy="512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Supply entire village </a:t>
            </a:r>
          </a:p>
          <a:p>
            <a:r>
              <a:rPr lang="en-US" dirty="0" smtClean="0"/>
              <a:t>Sustainably powered pumping system</a:t>
            </a:r>
          </a:p>
          <a:p>
            <a:r>
              <a:rPr lang="en-US" dirty="0" smtClean="0"/>
              <a:t>Easily maintained and constructible Storage System</a:t>
            </a:r>
          </a:p>
          <a:p>
            <a:r>
              <a:rPr lang="en-US" dirty="0" smtClean="0"/>
              <a:t>Distribution System</a:t>
            </a:r>
          </a:p>
          <a:p>
            <a:r>
              <a:rPr lang="en-US" dirty="0" smtClean="0"/>
              <a:t>O &amp; M Manual</a:t>
            </a:r>
          </a:p>
          <a:p>
            <a:r>
              <a:rPr lang="en-US" dirty="0" smtClean="0"/>
              <a:t>Extremely Economical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Annual Flow is 200 L/day per Household </a:t>
            </a:r>
          </a:p>
          <a:p>
            <a:r>
              <a:rPr lang="en-US" dirty="0" smtClean="0"/>
              <a:t>0.013 </a:t>
            </a:r>
            <a:r>
              <a:rPr lang="en-US" dirty="0" err="1" smtClean="0"/>
              <a:t>cfs</a:t>
            </a:r>
            <a:r>
              <a:rPr lang="en-US" dirty="0" smtClean="0"/>
              <a:t> for the total village</a:t>
            </a:r>
            <a:endParaRPr lang="en-US" dirty="0"/>
          </a:p>
          <a:p>
            <a:r>
              <a:rPr lang="en-US" dirty="0" smtClean="0"/>
              <a:t>Total Storage Volume for 3 day supply = 3,369 </a:t>
            </a:r>
            <a:r>
              <a:rPr lang="en-US" dirty="0" err="1" smtClean="0"/>
              <a:t>cf</a:t>
            </a:r>
            <a:endParaRPr lang="en-US" dirty="0" smtClean="0"/>
          </a:p>
          <a:p>
            <a:r>
              <a:rPr lang="en-US" dirty="0" smtClean="0"/>
              <a:t>Maximum Hourly Flow per Year is 270% of Average Flow per Year </a:t>
            </a:r>
          </a:p>
          <a:p>
            <a:r>
              <a:rPr lang="en-US" dirty="0" smtClean="0"/>
              <a:t>Maximum Hourly Flow per Year = 0.0351 </a:t>
            </a:r>
            <a:r>
              <a:rPr lang="en-US" dirty="0" err="1" smtClean="0"/>
              <a:t>cfs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Storage Tank Elevation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220" t="26938" r="23483" b="10768"/>
          <a:stretch>
            <a:fillRect/>
          </a:stretch>
        </p:blipFill>
        <p:spPr bwMode="auto">
          <a:xfrm>
            <a:off x="1447800" y="1219200"/>
            <a:ext cx="602185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Storage Tank Elevation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594" t="31250" r="25000" b="10417"/>
          <a:stretch>
            <a:fillRect/>
          </a:stretch>
        </p:blipFill>
        <p:spPr bwMode="auto">
          <a:xfrm>
            <a:off x="1981200" y="990599"/>
            <a:ext cx="5257800" cy="555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Tank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in Diameter for Pipe A</a:t>
            </a:r>
          </a:p>
          <a:p>
            <a:pPr lvl="1"/>
            <a:r>
              <a:rPr lang="en-US" dirty="0" smtClean="0"/>
              <a:t> Site 1 and Site 2 Inadequate</a:t>
            </a:r>
          </a:p>
          <a:p>
            <a:pPr lvl="1"/>
            <a:r>
              <a:rPr lang="en-US" dirty="0" smtClean="0"/>
              <a:t>Site 3 Adequate, No Tower Necessary</a:t>
            </a:r>
          </a:p>
          <a:p>
            <a:r>
              <a:rPr lang="en-US" dirty="0" smtClean="0"/>
              <a:t>Place Storage Tanks at Site 3, Ground Level</a:t>
            </a:r>
          </a:p>
          <a:p>
            <a:pPr lvl="1"/>
            <a:r>
              <a:rPr lang="en-US" dirty="0" smtClean="0"/>
              <a:t>Orange House Water Pressure will be 4 psi under Dynamic Conditions during Max Hour Flow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Submersible Pump </a:t>
            </a:r>
          </a:p>
          <a:p>
            <a:r>
              <a:rPr lang="en-US" dirty="0" smtClean="0"/>
              <a:t>Pusher Pump</a:t>
            </a:r>
          </a:p>
          <a:p>
            <a:r>
              <a:rPr lang="en-US" dirty="0" smtClean="0"/>
              <a:t>System Energy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Design Considerations</a:t>
            </a:r>
          </a:p>
          <a:p>
            <a:pPr lvl="1"/>
            <a:r>
              <a:rPr lang="en-US" dirty="0" smtClean="0"/>
              <a:t>Manufacturer Specifications for Pumps</a:t>
            </a:r>
          </a:p>
          <a:p>
            <a:pPr lvl="1"/>
            <a:r>
              <a:rPr lang="en-US" dirty="0" smtClean="0"/>
              <a:t>Solar Panel System Power Requirements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2841171" cy="685800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l="21094" t="30208" r="43750" b="15625"/>
          <a:stretch>
            <a:fillRect/>
          </a:stretch>
        </p:blipFill>
        <p:spPr bwMode="auto">
          <a:xfrm>
            <a:off x="5319346" y="1524000"/>
            <a:ext cx="382465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708</TotalTime>
  <Words>460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Thailand Water Supply System Project</vt:lpstr>
      <vt:lpstr>Preliminary Site Assessment </vt:lpstr>
      <vt:lpstr>Survey Data</vt:lpstr>
      <vt:lpstr>Design Goals </vt:lpstr>
      <vt:lpstr>Water Usage</vt:lpstr>
      <vt:lpstr>Storage Tank Elevation</vt:lpstr>
      <vt:lpstr>Storage Tank Elevation</vt:lpstr>
      <vt:lpstr>Storage Tank Elevation</vt:lpstr>
      <vt:lpstr>Pumping System</vt:lpstr>
      <vt:lpstr>Water Distribution System Design</vt:lpstr>
      <vt:lpstr>PowerPoint Presentation</vt:lpstr>
      <vt:lpstr>Process</vt:lpstr>
      <vt:lpstr>Section A Schematic</vt:lpstr>
      <vt:lpstr>Design of Pipe 1</vt:lpstr>
      <vt:lpstr>Total Headloss</vt:lpstr>
      <vt:lpstr>Foundation</vt:lpstr>
      <vt:lpstr>Water Tank Design </vt:lpstr>
      <vt:lpstr>Budget</vt:lpstr>
      <vt:lpstr>Gantt Chart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Kirk</dc:creator>
  <cp:lastModifiedBy>The College of New Jersey</cp:lastModifiedBy>
  <cp:revision>61</cp:revision>
  <dcterms:created xsi:type="dcterms:W3CDTF">2012-10-24T19:34:53Z</dcterms:created>
  <dcterms:modified xsi:type="dcterms:W3CDTF">2012-11-07T13:35:02Z</dcterms:modified>
</cp:coreProperties>
</file>