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72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61" r:id="rId16"/>
    <p:sldId id="262" r:id="rId17"/>
    <p:sldId id="263" r:id="rId18"/>
    <p:sldId id="264" r:id="rId19"/>
    <p:sldId id="265" r:id="rId20"/>
    <p:sldId id="267" r:id="rId21"/>
    <p:sldId id="268" r:id="rId22"/>
    <p:sldId id="266" r:id="rId23"/>
    <p:sldId id="270" r:id="rId24"/>
    <p:sldId id="291" r:id="rId25"/>
    <p:sldId id="283" r:id="rId26"/>
    <p:sldId id="284" r:id="rId27"/>
    <p:sldId id="285" r:id="rId28"/>
    <p:sldId id="286" r:id="rId29"/>
    <p:sldId id="287" r:id="rId30"/>
    <p:sldId id="288" r:id="rId31"/>
    <p:sldId id="271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70" autoAdjust="0"/>
    <p:restoredTop sz="94660"/>
  </p:normalViewPr>
  <p:slideViewPr>
    <p:cSldViewPr>
      <p:cViewPr>
        <p:scale>
          <a:sx n="103" d="100"/>
          <a:sy n="103" d="100"/>
        </p:scale>
        <p:origin x="-8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wner\My%20Documents\College\Senior%20Project\System%20Energy%20Curves%20-%20Well%20to%20Site%20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1 </a:t>
            </a:r>
            <a:r>
              <a:rPr lang="en-US" dirty="0" smtClean="0"/>
              <a:t>in</a:t>
            </a:r>
            <a:r>
              <a:rPr lang="en-US" baseline="0" dirty="0" smtClean="0"/>
              <a:t> Pipe System Head Curve</a:t>
            </a:r>
            <a:endParaRPr lang="en-US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1 inch Pipe</c:v>
          </c:tx>
          <c:spPr>
            <a:ln w="28575">
              <a:noFill/>
            </a:ln>
          </c:spPr>
          <c:trendline>
            <c:trendlineType val="log"/>
            <c:dispRSqr val="0"/>
            <c:dispEq val="0"/>
          </c:trendline>
          <c:trendline>
            <c:trendlineType val="power"/>
            <c:dispRSqr val="0"/>
            <c:dispEq val="0"/>
          </c:trendline>
          <c:trendline>
            <c:trendlineType val="poly"/>
            <c:order val="2"/>
            <c:dispRSqr val="0"/>
            <c:dispEq val="0"/>
          </c:trendline>
          <c:xVal>
            <c:numRef>
              <c:f>Sheet1!$A$11:$A$22</c:f>
              <c:numCache>
                <c:formatCode>0.0</c:formatCode>
                <c:ptCount val="12"/>
                <c:pt idx="0">
                  <c:v>0</c:v>
                </c:pt>
                <c:pt idx="1">
                  <c:v>2.2441499999999999</c:v>
                </c:pt>
                <c:pt idx="2">
                  <c:v>4.4883000000000024</c:v>
                </c:pt>
                <c:pt idx="3">
                  <c:v>5.8347899999999964</c:v>
                </c:pt>
                <c:pt idx="4">
                  <c:v>6.7324499999999992</c:v>
                </c:pt>
                <c:pt idx="5">
                  <c:v>8.9766000000000048</c:v>
                </c:pt>
                <c:pt idx="6">
                  <c:v>11.220750000000001</c:v>
                </c:pt>
                <c:pt idx="7">
                  <c:v>13.464900000000002</c:v>
                </c:pt>
                <c:pt idx="8">
                  <c:v>15.709050000000001</c:v>
                </c:pt>
                <c:pt idx="9">
                  <c:v>17.953199999999981</c:v>
                </c:pt>
                <c:pt idx="10">
                  <c:v>20.197350000000014</c:v>
                </c:pt>
                <c:pt idx="11">
                  <c:v>22.44149999999998</c:v>
                </c:pt>
              </c:numCache>
            </c:numRef>
          </c:xVal>
          <c:yVal>
            <c:numRef>
              <c:f>Sheet1!$K$11:$K$22</c:f>
              <c:numCache>
                <c:formatCode>0.00</c:formatCode>
                <c:ptCount val="12"/>
                <c:pt idx="0">
                  <c:v>424.4</c:v>
                </c:pt>
                <c:pt idx="1">
                  <c:v>428.8903451113801</c:v>
                </c:pt>
                <c:pt idx="2">
                  <c:v>438.95008785602334</c:v>
                </c:pt>
                <c:pt idx="3">
                  <c:v>448.16606498007195</c:v>
                </c:pt>
                <c:pt idx="4">
                  <c:v>454.94472386851834</c:v>
                </c:pt>
                <c:pt idx="5">
                  <c:v>474.80311121952769</c:v>
                </c:pt>
                <c:pt idx="6">
                  <c:v>500.10906432560404</c:v>
                </c:pt>
                <c:pt idx="7">
                  <c:v>529.0351050138014</c:v>
                </c:pt>
                <c:pt idx="8">
                  <c:v>560.8502420149423</c:v>
                </c:pt>
                <c:pt idx="9">
                  <c:v>598.72210416213284</c:v>
                </c:pt>
                <c:pt idx="10">
                  <c:v>640.09222201324746</c:v>
                </c:pt>
                <c:pt idx="11">
                  <c:v>684.59509993369954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461696"/>
        <c:axId val="72025600"/>
      </c:scatterChart>
      <c:valAx>
        <c:axId val="72461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Flow</a:t>
                </a:r>
                <a:r>
                  <a:rPr lang="en-US" baseline="0"/>
                  <a:t> (gpm)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9104233498590477"/>
              <c:y val="0.9264678036475331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72025600"/>
        <c:crosses val="autoZero"/>
        <c:crossBetween val="midCat"/>
      </c:valAx>
      <c:valAx>
        <c:axId val="72025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Head (ft)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724616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Sieve</a:t>
            </a:r>
            <a:r>
              <a:rPr lang="en-US" baseline="0"/>
              <a:t> Analysis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cat>
            <c:numRef>
              <c:f>Sheet1!$E$7:$E$11</c:f>
              <c:numCache>
                <c:formatCode>General</c:formatCode>
                <c:ptCount val="5"/>
                <c:pt idx="0">
                  <c:v>0.59899999999999998</c:v>
                </c:pt>
                <c:pt idx="1">
                  <c:v>0.4220000000000001</c:v>
                </c:pt>
                <c:pt idx="2">
                  <c:v>0.251</c:v>
                </c:pt>
                <c:pt idx="3">
                  <c:v>0.10400000000000001</c:v>
                </c:pt>
                <c:pt idx="4">
                  <c:v>7.5000000000000011E-2</c:v>
                </c:pt>
              </c:numCache>
            </c:numRef>
          </c:cat>
          <c:val>
            <c:numRef>
              <c:f>Sheet1!$I$7:$I$11</c:f>
              <c:numCache>
                <c:formatCode>0.00%</c:formatCode>
                <c:ptCount val="5"/>
                <c:pt idx="0">
                  <c:v>0.99336149668074758</c:v>
                </c:pt>
                <c:pt idx="1">
                  <c:v>0.81502715751357735</c:v>
                </c:pt>
                <c:pt idx="2">
                  <c:v>0.63940856970428339</c:v>
                </c:pt>
                <c:pt idx="3">
                  <c:v>0.35455642727821235</c:v>
                </c:pt>
                <c:pt idx="4">
                  <c:v>0.16747133373566583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19808"/>
        <c:axId val="73721728"/>
      </c:lineChart>
      <c:catAx>
        <c:axId val="73719808"/>
        <c:scaling>
          <c:logBase val="10"/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Sieve</a:t>
                </a:r>
                <a:r>
                  <a:rPr lang="en-US" baseline="0"/>
                  <a:t> Size (mm)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crossAx val="73721728"/>
        <c:crosses val="autoZero"/>
        <c:auto val="1"/>
        <c:lblAlgn val="ctr"/>
        <c:lblOffset val="100"/>
        <c:noMultiLvlLbl val="1"/>
      </c:catAx>
      <c:valAx>
        <c:axId val="73721728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Finer (%)</a:t>
                </a:r>
              </a:p>
            </c:rich>
          </c:tx>
          <c:layout>
            <c:manualLayout>
              <c:xMode val="edge"/>
              <c:yMode val="edge"/>
              <c:x val="1.1593516088266743E-2"/>
              <c:y val="0.33292251836791437"/>
            </c:manualLayout>
          </c:layout>
          <c:overlay val="0"/>
        </c:title>
        <c:numFmt formatCode="0.00%" sourceLinked="1"/>
        <c:majorTickMark val="out"/>
        <c:minorTickMark val="none"/>
        <c:tickLblPos val="low"/>
        <c:crossAx val="73719808"/>
        <c:crossesAt val="10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3702F-10AC-4D46-8CB6-149B4C24B5D6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7AFE3-8290-4635-A143-2F3523F9A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9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7AFE3-8290-4635-A143-2F3523F9A52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7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366-4E49-44A4-BC44-DBC947166842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2BB670-77EE-4123-B18B-04B54CA39F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366-4E49-44A4-BC44-DBC947166842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B670-77EE-4123-B18B-04B54CA3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32BB670-77EE-4123-B18B-04B54CA39F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366-4E49-44A4-BC44-DBC947166842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366-4E49-44A4-BC44-DBC947166842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32BB670-77EE-4123-B18B-04B54CA39F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366-4E49-44A4-BC44-DBC947166842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2BB670-77EE-4123-B18B-04B54CA39F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37EC366-4E49-44A4-BC44-DBC947166842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B670-77EE-4123-B18B-04B54CA39F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366-4E49-44A4-BC44-DBC947166842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32BB670-77EE-4123-B18B-04B54CA39F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366-4E49-44A4-BC44-DBC947166842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32BB670-77EE-4123-B18B-04B54CA3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366-4E49-44A4-BC44-DBC947166842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2BB670-77EE-4123-B18B-04B54CA3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2BB670-77EE-4123-B18B-04B54CA39F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366-4E49-44A4-BC44-DBC947166842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32BB670-77EE-4123-B18B-04B54CA39F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37EC366-4E49-44A4-BC44-DBC947166842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37EC366-4E49-44A4-BC44-DBC947166842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2BB670-77EE-4123-B18B-04B54CA39F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Thailand Water Supply System Project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047999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By: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Stephen Bonk (Team Leader)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Kevin </a:t>
            </a:r>
            <a:r>
              <a:rPr lang="en-US" sz="2800" dirty="0" err="1" smtClean="0">
                <a:solidFill>
                  <a:srgbClr val="002060"/>
                </a:solidFill>
              </a:rPr>
              <a:t>Dischino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Joseph Moore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Storage Tank 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Major Head Loss in Pipe A: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1 in Diameter </a:t>
            </a:r>
            <a:r>
              <a:rPr lang="en-US" sz="2400" dirty="0" smtClean="0">
                <a:sym typeface="Wingdings" pitchFamily="2" charset="2"/>
              </a:rPr>
              <a:t> Major Head Loss = 323.5 ft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2 in Diameter </a:t>
            </a:r>
            <a:r>
              <a:rPr lang="en-US" sz="2400" dirty="0" smtClean="0">
                <a:sym typeface="Wingdings" pitchFamily="2" charset="2"/>
              </a:rPr>
              <a:t> Major Head Loss = 11.7 ft</a:t>
            </a:r>
            <a:endParaRPr lang="en-US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3 in Diameter </a:t>
            </a:r>
            <a:r>
              <a:rPr lang="en-US" sz="2400" dirty="0" smtClean="0">
                <a:sym typeface="Wingdings" pitchFamily="2" charset="2"/>
              </a:rPr>
              <a:t> Major Head Loss = 1.7 ft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ym typeface="Wingdings" pitchFamily="2" charset="2"/>
              </a:rPr>
              <a:t>Minimum Diameter of Pipe A for Maximum Velocity of 10 fps = 0.8 in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ym typeface="Wingdings" pitchFamily="2" charset="2"/>
              </a:rPr>
              <a:t>3 in Diameter Pipe Selected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Storage Tank 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Using 3 in Diameter Pipe 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 </a:t>
            </a:r>
            <a:r>
              <a:rPr lang="en-US" sz="2400" dirty="0" smtClean="0"/>
              <a:t>Site 1 and Site 2 Inadequate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Site 3 Adequate, No Tower Necessary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Place Storage Tanks at Site 3, Ground Level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Orange House Water Pressure will be 4 psi under Dynamic Conditions during Max Hour Flow </a:t>
            </a:r>
          </a:p>
        </p:txBody>
      </p:sp>
    </p:spTree>
    <p:extLst>
      <p:ext uri="{BB962C8B-B14F-4D97-AF65-F5344CB8AC3E}">
        <p14:creationId xmlns:p14="http://schemas.microsoft.com/office/powerpoint/2010/main" val="28880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r>
              <a:rPr lang="en-US" sz="2800" dirty="0" smtClean="0"/>
              <a:t>Submersible Pump </a:t>
            </a:r>
          </a:p>
          <a:p>
            <a:pPr>
              <a:spcAft>
                <a:spcPts val="400"/>
              </a:spcAft>
            </a:pPr>
            <a:r>
              <a:rPr lang="en-US" sz="2800" dirty="0" smtClean="0"/>
              <a:t>Pusher Pump</a:t>
            </a:r>
          </a:p>
          <a:p>
            <a:pPr>
              <a:spcAft>
                <a:spcPts val="400"/>
              </a:spcAft>
            </a:pPr>
            <a:r>
              <a:rPr lang="en-US" sz="2800" dirty="0" smtClean="0"/>
              <a:t>System Energy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505200"/>
            <a:ext cx="2841171" cy="685800"/>
          </a:xfrm>
          <a:prstGeom prst="rect">
            <a:avLst/>
          </a:prstGeo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 l="21094" t="30208" r="43750" b="15625"/>
          <a:stretch>
            <a:fillRect/>
          </a:stretch>
        </p:blipFill>
        <p:spPr bwMode="auto">
          <a:xfrm>
            <a:off x="4800600" y="1600200"/>
            <a:ext cx="3886200" cy="449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70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Pumping System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7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Future Design Considerations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Manufacturer Specifications for Pumps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Solar Panel System Power Requirements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Tank Level Switch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07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Water Distribution System Design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Site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800"/>
              </a:spcBef>
              <a:spcAft>
                <a:spcPts val="1000"/>
              </a:spcAft>
            </a:pPr>
            <a:r>
              <a:rPr lang="en-US" sz="3000" dirty="0" smtClean="0"/>
              <a:t>Split Section A into Pipe Branches</a:t>
            </a:r>
          </a:p>
          <a:p>
            <a:pPr>
              <a:spcBef>
                <a:spcPts val="800"/>
              </a:spcBef>
              <a:spcAft>
                <a:spcPts val="1000"/>
              </a:spcAft>
            </a:pPr>
            <a:r>
              <a:rPr lang="en-US" sz="3000" dirty="0" smtClean="0"/>
              <a:t>Maximum Hourly Flow per Year: </a:t>
            </a:r>
          </a:p>
          <a:p>
            <a:pPr lvl="2">
              <a:spcBef>
                <a:spcPts val="800"/>
              </a:spcBef>
              <a:spcAft>
                <a:spcPts val="1000"/>
              </a:spcAft>
            </a:pPr>
            <a:r>
              <a:rPr lang="en-US" sz="2600" dirty="0" smtClean="0"/>
              <a:t>2.207x10^-4 </a:t>
            </a:r>
            <a:r>
              <a:rPr lang="en-US" sz="2600" dirty="0" err="1" smtClean="0"/>
              <a:t>cfs</a:t>
            </a:r>
            <a:r>
              <a:rPr lang="en-US" sz="2600" dirty="0" smtClean="0"/>
              <a:t> for each household</a:t>
            </a:r>
          </a:p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en-US" sz="3000" dirty="0" smtClean="0"/>
              <a:t>Determine flow through each Pipe</a:t>
            </a:r>
          </a:p>
          <a:p>
            <a:pPr>
              <a:spcBef>
                <a:spcPts val="500"/>
              </a:spcBef>
              <a:spcAft>
                <a:spcPts val="1800"/>
              </a:spcAft>
            </a:pPr>
            <a:r>
              <a:rPr lang="en-US" sz="3000" dirty="0" smtClean="0"/>
              <a:t>Darcy – Weisbach Equation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 </a:t>
            </a:r>
          </a:p>
          <a:p>
            <a:pPr lvl="2">
              <a:spcBef>
                <a:spcPts val="800"/>
              </a:spcBef>
              <a:spcAft>
                <a:spcPts val="600"/>
              </a:spcAft>
            </a:pPr>
            <a:r>
              <a:rPr lang="en-US" sz="2600" dirty="0" smtClean="0"/>
              <a:t>Reynold’s Number,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/D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Use of WaterCAD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3164" y="4365471"/>
            <a:ext cx="2673928" cy="795616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60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A Schematic</a:t>
            </a:r>
            <a:endParaRPr lang="en-US" dirty="0"/>
          </a:p>
        </p:txBody>
      </p:sp>
      <p:pic>
        <p:nvPicPr>
          <p:cNvPr id="6" name="Content Placeholder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32527"/>
            <a:ext cx="6629399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81200" y="490911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Pipe 3</a:t>
            </a:r>
          </a:p>
          <a:p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200 ft</a:t>
            </a: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490911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Pipe 2</a:t>
            </a:r>
          </a:p>
          <a:p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320 ft</a:t>
            </a: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90911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Pipe 1 445 ft</a:t>
            </a: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6853" y="4104574"/>
            <a:ext cx="152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Pipe 4 = 200 ft</a:t>
            </a: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394787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Pipe 5</a:t>
            </a:r>
          </a:p>
          <a:p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350 ft</a:t>
            </a: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3394787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Pipe 6</a:t>
            </a:r>
          </a:p>
          <a:p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250 ft</a:t>
            </a: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2836205"/>
            <a:ext cx="1512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Pipe 7 = 275 ft</a:t>
            </a: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Pipe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sz="2800" dirty="0" smtClean="0"/>
              <a:t>Assume Maximum Velocity between 10-20ft/s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sz="2800" dirty="0" smtClean="0"/>
              <a:t>Find Minimum Diameter needed (A = Q/V)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For Pipe 1 of 13Q:</a:t>
            </a:r>
          </a:p>
          <a:p>
            <a:pPr lvl="2">
              <a:spcBef>
                <a:spcPts val="600"/>
              </a:spcBef>
              <a:spcAft>
                <a:spcPts val="400"/>
              </a:spcAft>
            </a:pPr>
            <a:r>
              <a:rPr lang="en-US" sz="2400" dirty="0" smtClean="0"/>
              <a:t>Diameter = 0.16” – 0.23”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dirty="0" smtClean="0"/>
              <a:t> </a:t>
            </a:r>
            <a:r>
              <a:rPr lang="en-US" sz="2800" dirty="0" smtClean="0"/>
              <a:t>For 0.25” Diameter </a:t>
            </a:r>
          </a:p>
          <a:p>
            <a:pPr lvl="2">
              <a:spcBef>
                <a:spcPts val="600"/>
              </a:spcBef>
              <a:spcAft>
                <a:spcPts val="4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Head Loss = 658 feet (Too Large)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sz="2800" dirty="0" smtClean="0"/>
              <a:t> For 1” Diameter – Head Loss = 0.98 feet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sz="2800" dirty="0" smtClean="0"/>
              <a:t> For 2” Diameter – Head Loss = 0.0242 feet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Site Assessment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Village of </a:t>
            </a:r>
            <a:r>
              <a:rPr lang="en-US" dirty="0" err="1" smtClean="0"/>
              <a:t>Hantham</a:t>
            </a:r>
            <a:r>
              <a:rPr lang="en-US" dirty="0" smtClean="0"/>
              <a:t>: subset of </a:t>
            </a:r>
            <a:r>
              <a:rPr lang="en-US" dirty="0" err="1" smtClean="0"/>
              <a:t>Longkhot</a:t>
            </a:r>
            <a:r>
              <a:rPr lang="en-US" dirty="0" smtClean="0"/>
              <a:t>, Thailand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Inadequate water supply during the dry season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159 Households and 453 People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Average Water Usage: 200 L/day per Household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Gathered Survey Data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Collected Soil Sample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Determined available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9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WaterCAD Schematic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2" y="1607127"/>
            <a:ext cx="73152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69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/ 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71600" y="1676400"/>
            <a:ext cx="6402493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43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Head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Hand Calculations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1” Diameter – 3.025 feet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2” Diameter – 0.079 feet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WaterCAD Results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2” Diameter – 0.0665 ft.</a:t>
            </a:r>
          </a:p>
        </p:txBody>
      </p:sp>
    </p:spTree>
    <p:extLst>
      <p:ext uri="{BB962C8B-B14F-4D97-AF65-F5344CB8AC3E}">
        <p14:creationId xmlns:p14="http://schemas.microsoft.com/office/powerpoint/2010/main" val="33867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WaterCAD Output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030189"/>
              </p:ext>
            </p:extLst>
          </p:nvPr>
        </p:nvGraphicFramePr>
        <p:xfrm>
          <a:off x="533400" y="1752600"/>
          <a:ext cx="7924800" cy="396239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43859"/>
                <a:gridCol w="699247"/>
                <a:gridCol w="733917"/>
                <a:gridCol w="918577"/>
                <a:gridCol w="838200"/>
                <a:gridCol w="763231"/>
                <a:gridCol w="1315695"/>
                <a:gridCol w="1002435"/>
                <a:gridCol w="1109639"/>
              </a:tblGrid>
              <a:tr h="4876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Pipe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Start Node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Stop Node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Diameter (in)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Material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Flow (cfs)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Headloss Gradient (ft/ft)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Length (</a:t>
                      </a:r>
                      <a:r>
                        <a:rPr lang="en-US" sz="1100" dirty="0" err="1">
                          <a:effectLst/>
                        </a:rPr>
                        <a:t>ft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Headloss (ft)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8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P-1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T-1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PVC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0.035091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0.000867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1,903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1.649901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8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P-2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PVC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0.006621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0.000008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853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0.006824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8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P-5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PVC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0.000221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0.000004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8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P-6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PVC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0.003752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0.000083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0.0166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8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P-13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J-10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PVC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0.002869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0.000052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0.0078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8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P-15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J-10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J-11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PVC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0.000221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0.000198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0.00495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8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P-18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J-12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J-13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PVC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0.000221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0.000198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0.0198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8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P-19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J-10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J-17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PVC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0.002428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0.000046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0.00138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8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P-20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J-17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J-12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PVC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0.001986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0.000036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0.00306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8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P-21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J-17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J-18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PVC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0.000221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0.000198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0.01584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8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P-23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J-19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PVC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0.001104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0.00002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0.0005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8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P-24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J-19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J-20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PVC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0.000221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0.000202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0.00505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8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P-25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J-12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J-21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PVC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0.001545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0.000028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0.00322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8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P-26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J-21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J-19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PVC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0.001324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0.000024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0.00096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3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Geotechnical and Storage Tank Design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800" dirty="0" smtClean="0"/>
              <a:t>Soil Profile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400" dirty="0" smtClean="0"/>
              <a:t>γ=105 </a:t>
            </a:r>
            <a:r>
              <a:rPr lang="en-US" sz="2400" dirty="0" err="1" smtClean="0"/>
              <a:t>pcf</a:t>
            </a:r>
            <a:r>
              <a:rPr lang="en-US" sz="2400" dirty="0" smtClean="0"/>
              <a:t> </a:t>
            </a:r>
            <a:r>
              <a:rPr lang="el-GR" sz="2400" dirty="0" smtClean="0"/>
              <a:t>φ</a:t>
            </a:r>
            <a:r>
              <a:rPr lang="en-US" sz="2400" dirty="0" smtClean="0"/>
              <a:t> = 30</a:t>
            </a:r>
            <a:r>
              <a:rPr lang="en-US" sz="2400" baseline="30000" dirty="0" smtClean="0"/>
              <a:t>o </a:t>
            </a:r>
            <a:r>
              <a:rPr lang="en-US" sz="2400" dirty="0" smtClean="0"/>
              <a:t>c = 0 </a:t>
            </a:r>
            <a:r>
              <a:rPr lang="en-US" sz="2400" dirty="0" err="1" smtClean="0"/>
              <a:t>psf</a:t>
            </a:r>
            <a:r>
              <a:rPr lang="en-US" sz="2400" dirty="0" smtClean="0"/>
              <a:t> (Normally Consolidated Soil)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800" dirty="0" smtClean="0"/>
              <a:t>Soil Classification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400" dirty="0" smtClean="0"/>
              <a:t>USCS: </a:t>
            </a:r>
            <a:r>
              <a:rPr lang="en-US" sz="2400" dirty="0" err="1" smtClean="0"/>
              <a:t>Silty</a:t>
            </a:r>
            <a:r>
              <a:rPr lang="en-US" sz="2400" dirty="0" smtClean="0"/>
              <a:t> or Clayey Sand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800" dirty="0" smtClean="0"/>
              <a:t>Minimum soil characteristics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400" dirty="0" smtClean="0"/>
              <a:t>γ= 80 </a:t>
            </a:r>
            <a:r>
              <a:rPr lang="en-US" sz="2400" dirty="0" err="1" smtClean="0"/>
              <a:t>pcf</a:t>
            </a:r>
            <a:r>
              <a:rPr lang="en-US" sz="2400" dirty="0" smtClean="0"/>
              <a:t> </a:t>
            </a:r>
            <a:r>
              <a:rPr lang="el-GR" sz="2400" dirty="0" smtClean="0"/>
              <a:t>φ</a:t>
            </a:r>
            <a:r>
              <a:rPr lang="en-US" sz="2400" dirty="0" smtClean="0"/>
              <a:t>= 28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c = 0 </a:t>
            </a:r>
            <a:r>
              <a:rPr lang="en-US" sz="2400" dirty="0" err="1" smtClean="0"/>
              <a:t>psf</a:t>
            </a:r>
            <a:endParaRPr lang="en-US" sz="2400" dirty="0" smtClean="0"/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800" dirty="0" smtClean="0"/>
              <a:t>Bearing capacity: Min=3855.9 </a:t>
            </a:r>
            <a:r>
              <a:rPr lang="en-US" sz="2800" dirty="0" err="1" smtClean="0"/>
              <a:t>psf</a:t>
            </a:r>
            <a:r>
              <a:rPr lang="en-US" sz="2800" dirty="0" smtClean="0"/>
              <a:t>, Estimated=13062.84 </a:t>
            </a:r>
            <a:r>
              <a:rPr lang="en-US" sz="2800" dirty="0" err="1" smtClean="0"/>
              <a:t>psf</a:t>
            </a:r>
            <a:endParaRPr lang="en-US" sz="2800" dirty="0" smtClean="0"/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800" dirty="0" smtClean="0"/>
              <a:t>Factor of Safety: Estimated=16.09, Min=4.75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32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Properties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76372379"/>
              </p:ext>
            </p:extLst>
          </p:nvPr>
        </p:nvGraphicFramePr>
        <p:xfrm>
          <a:off x="3810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217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 Spreadsheet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828800"/>
            <a:ext cx="8755743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7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Tank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US" sz="2800" dirty="0" smtClean="0"/>
              <a:t>Type</a:t>
            </a:r>
          </a:p>
          <a:p>
            <a:pPr lvl="1">
              <a:spcBef>
                <a:spcPts val="600"/>
              </a:spcBef>
              <a:spcAft>
                <a:spcPts val="100"/>
              </a:spcAft>
            </a:pPr>
            <a:r>
              <a:rPr lang="en-US" dirty="0" smtClean="0"/>
              <a:t>Reinforced Concrete Rectangular Tank (25’x25’x6’)</a:t>
            </a:r>
          </a:p>
          <a:p>
            <a:pPr lvl="1">
              <a:spcBef>
                <a:spcPts val="600"/>
              </a:spcBef>
              <a:spcAft>
                <a:spcPts val="100"/>
              </a:spcAft>
            </a:pPr>
            <a:r>
              <a:rPr lang="en-US" dirty="0" smtClean="0"/>
              <a:t>Fiberglass or Reinforced Concrete Circular Tank ( Dia.=18’)</a:t>
            </a:r>
          </a:p>
          <a:p>
            <a:pPr lvl="1">
              <a:spcBef>
                <a:spcPts val="600"/>
              </a:spcBef>
              <a:spcAft>
                <a:spcPts val="100"/>
              </a:spcAft>
            </a:pPr>
            <a:r>
              <a:rPr lang="en-US" dirty="0" smtClean="0"/>
              <a:t>12” thickness of wall and 8” slab.</a:t>
            </a:r>
          </a:p>
          <a:p>
            <a:pPr lvl="1">
              <a:spcBef>
                <a:spcPts val="600"/>
              </a:spcBef>
              <a:spcAft>
                <a:spcPts val="100"/>
              </a:spcAft>
            </a:pPr>
            <a:r>
              <a:rPr lang="en-US" dirty="0" smtClean="0"/>
              <a:t>Formwork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US" sz="2800" dirty="0" smtClean="0"/>
              <a:t>Availability</a:t>
            </a:r>
          </a:p>
          <a:p>
            <a:pPr lvl="1">
              <a:spcBef>
                <a:spcPts val="600"/>
              </a:spcBef>
              <a:spcAft>
                <a:spcPts val="100"/>
              </a:spcAft>
            </a:pPr>
            <a:r>
              <a:rPr lang="en-US" dirty="0" smtClean="0"/>
              <a:t>Reinforced Concrete only available, no fiberglass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US" sz="2800" dirty="0" smtClean="0"/>
              <a:t>Cover: Reinforced Concrete or Sheet Metal</a:t>
            </a:r>
            <a:endParaRPr lang="en-US" sz="2800" dirty="0"/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US" sz="2800" dirty="0" smtClean="0"/>
              <a:t>Placement: Site 3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US" sz="2800" dirty="0" smtClean="0"/>
              <a:t>Construction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Rectangular Cantilever Concrete Tank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Height: 6 feet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Depth of Embedment: 2 feet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Top of Wall: 8” Concrete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Heel and Toe slab use same reinforcement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Water Stirrup (Rubber)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Data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l="8147" t="24540" r="36110" b="14135"/>
          <a:stretch/>
        </p:blipFill>
        <p:spPr bwMode="auto">
          <a:xfrm>
            <a:off x="1752600" y="1600200"/>
            <a:ext cx="5590340" cy="461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4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Rectangular Cantilever Storage Tank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676400"/>
            <a:ext cx="549316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4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Gantt Chart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458200" cy="34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4" t="13611" r="21307" b="63702"/>
          <a:stretch/>
        </p:blipFill>
        <p:spPr bwMode="auto">
          <a:xfrm>
            <a:off x="609600" y="1828800"/>
            <a:ext cx="784860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55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2315" y="2057400"/>
            <a:ext cx="3283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Questions?</a:t>
            </a:r>
            <a:endParaRPr lang="en-US" sz="4800" dirty="0">
              <a:latin typeface="+mj-lt"/>
            </a:endParaRPr>
          </a:p>
        </p:txBody>
      </p:sp>
      <p:pic>
        <p:nvPicPr>
          <p:cNvPr id="2050" name="Picture 2" descr="C:\Users\bonk5\AppData\Local\Microsoft\Windows\Temporary Internet Files\Content.IE5\YPISJZTT\MC90044149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30" y="3124200"/>
            <a:ext cx="1911698" cy="19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0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Supply entire village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Sustainably powered pumping system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Easily maintained and constructible Storage System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Distribution System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 &amp; M Manual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Extremely Economical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7724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Water Resources and Hydraulics Design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dirty="0" smtClean="0"/>
              <a:t>Average Annual Water Usage is 200 L/day per Household</a:t>
            </a:r>
          </a:p>
          <a:p>
            <a:pPr>
              <a:spcAft>
                <a:spcPts val="400"/>
              </a:spcAft>
            </a:pPr>
            <a:r>
              <a:rPr lang="en-US" dirty="0" smtClean="0"/>
              <a:t>Total Village Usage is 1,123 </a:t>
            </a:r>
            <a:r>
              <a:rPr lang="en-US" dirty="0" err="1" smtClean="0"/>
              <a:t>cf</a:t>
            </a:r>
            <a:r>
              <a:rPr lang="en-US" dirty="0" smtClean="0"/>
              <a:t>/day</a:t>
            </a: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0000FF"/>
                </a:solidFill>
              </a:rPr>
              <a:t>Total Tank Volume for 3 day supply = 3,369 </a:t>
            </a:r>
            <a:r>
              <a:rPr lang="en-US" dirty="0" err="1" smtClean="0">
                <a:solidFill>
                  <a:srgbClr val="0000FF"/>
                </a:solidFill>
              </a:rPr>
              <a:t>cf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spcAft>
                <a:spcPts val="400"/>
              </a:spcAft>
            </a:pPr>
            <a:r>
              <a:rPr lang="en-US" dirty="0" smtClean="0"/>
              <a:t>Maximum Hourly Flow per Year is 270% of Average Flow per Year </a:t>
            </a: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0000FF"/>
                </a:solidFill>
              </a:rPr>
              <a:t>Maximum Hourly Flow per Year = 0.0351 </a:t>
            </a:r>
            <a:r>
              <a:rPr lang="en-US" dirty="0" err="1" smtClean="0">
                <a:solidFill>
                  <a:srgbClr val="0000FF"/>
                </a:solidFill>
              </a:rPr>
              <a:t>cfs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Storage Tank 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7448" cy="3273552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dirty="0" smtClean="0"/>
              <a:t>Must provide adequate water pressure for highest household in the village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dirty="0" smtClean="0"/>
              <a:t>Is structure required to provide additional elevation?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Minimum Storage Tank Elevation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2220" t="26938" r="23483" b="10768"/>
          <a:stretch>
            <a:fillRect/>
          </a:stretch>
        </p:blipFill>
        <p:spPr bwMode="auto">
          <a:xfrm>
            <a:off x="1752600" y="1600200"/>
            <a:ext cx="540196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4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3091"/>
            <a:ext cx="8077200" cy="1069109"/>
          </a:xfrm>
        </p:spPr>
        <p:txBody>
          <a:bodyPr>
            <a:normAutofit/>
          </a:bodyPr>
          <a:lstStyle/>
          <a:p>
            <a:r>
              <a:rPr lang="en-US" dirty="0" smtClean="0"/>
              <a:t>Minimum Storage Tank Elevation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2322" t="30305" r="23483" b="10768"/>
          <a:stretch>
            <a:fillRect/>
          </a:stretch>
        </p:blipFill>
        <p:spPr bwMode="auto">
          <a:xfrm>
            <a:off x="2133600" y="17526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51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196</TotalTime>
  <Words>823</Words>
  <Application>Microsoft Office PowerPoint</Application>
  <PresentationFormat>On-screen Show (4:3)</PresentationFormat>
  <Paragraphs>277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Civic</vt:lpstr>
      <vt:lpstr>Thailand Water Supply System Project</vt:lpstr>
      <vt:lpstr>Preliminary Site Assessment </vt:lpstr>
      <vt:lpstr>Survey Data</vt:lpstr>
      <vt:lpstr>Design Goals </vt:lpstr>
      <vt:lpstr>Water Resources and Hydraulics Design</vt:lpstr>
      <vt:lpstr>Water Usage</vt:lpstr>
      <vt:lpstr>Minimum Storage Tank Elevation</vt:lpstr>
      <vt:lpstr>Minimum Storage Tank Elevation</vt:lpstr>
      <vt:lpstr>Minimum Storage Tank Elevation</vt:lpstr>
      <vt:lpstr>Minimum Storage Tank Elevation</vt:lpstr>
      <vt:lpstr>Minimum Storage Tank Elevation</vt:lpstr>
      <vt:lpstr>Pumping System</vt:lpstr>
      <vt:lpstr>Pumping System</vt:lpstr>
      <vt:lpstr>Pump System</vt:lpstr>
      <vt:lpstr>Water Distribution System Design</vt:lpstr>
      <vt:lpstr>Site View</vt:lpstr>
      <vt:lpstr>Process</vt:lpstr>
      <vt:lpstr>Section A Schematic</vt:lpstr>
      <vt:lpstr>Design of Pipe 1</vt:lpstr>
      <vt:lpstr>WaterCAD Schematic</vt:lpstr>
      <vt:lpstr>Input / Output</vt:lpstr>
      <vt:lpstr>Total Head Loss</vt:lpstr>
      <vt:lpstr>WaterCAD Output</vt:lpstr>
      <vt:lpstr>Geotechnical and Storage Tank Design</vt:lpstr>
      <vt:lpstr>Foundation</vt:lpstr>
      <vt:lpstr>Soil Properties</vt:lpstr>
      <vt:lpstr>Foundation Spreadsheet</vt:lpstr>
      <vt:lpstr>Water Tank Design </vt:lpstr>
      <vt:lpstr>Rectangular Cantilever Concrete Tank</vt:lpstr>
      <vt:lpstr>Rectangular Cantilever Storage Tank</vt:lpstr>
      <vt:lpstr>Gantt Chart</vt:lpstr>
      <vt:lpstr>Budget</vt:lpstr>
      <vt:lpstr>PowerPoint Presentation</vt:lpstr>
    </vt:vector>
  </TitlesOfParts>
  <Company>The College of New Jersey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Thailand Water Supply System Project</dc:title>
  <dc:creator>The College of New Jersey</dc:creator>
  <cp:lastModifiedBy>The College of New Jersey</cp:lastModifiedBy>
  <cp:revision>24</cp:revision>
  <dcterms:created xsi:type="dcterms:W3CDTF">2012-12-02T19:29:14Z</dcterms:created>
  <dcterms:modified xsi:type="dcterms:W3CDTF">2013-01-28T19:06:56Z</dcterms:modified>
</cp:coreProperties>
</file>